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43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81" r:id="rId14"/>
    <p:sldId id="278" r:id="rId15"/>
    <p:sldId id="279" r:id="rId16"/>
    <p:sldId id="280" r:id="rId17"/>
    <p:sldId id="296" r:id="rId18"/>
    <p:sldId id="282" r:id="rId19"/>
    <p:sldId id="283" r:id="rId20"/>
    <p:sldId id="284" r:id="rId21"/>
    <p:sldId id="285" r:id="rId22"/>
    <p:sldId id="286" r:id="rId23"/>
    <p:sldId id="289" r:id="rId24"/>
    <p:sldId id="288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8" r:id="rId34"/>
    <p:sldId id="299" r:id="rId35"/>
    <p:sldId id="300" r:id="rId36"/>
    <p:sldId id="303" r:id="rId37"/>
    <p:sldId id="302" r:id="rId38"/>
    <p:sldId id="271" r:id="rId39"/>
    <p:sldId id="272" r:id="rId40"/>
    <p:sldId id="273" r:id="rId41"/>
    <p:sldId id="274" r:id="rId42"/>
  </p:sldIdLst>
  <p:sldSz cx="9144000" cy="5143500" type="screen16x9"/>
  <p:notesSz cx="6858000" cy="9144000"/>
  <p:embeddedFontLst>
    <p:embeddedFont>
      <p:font typeface="Questrial" charset="0"/>
      <p:regular r:id="rId44"/>
    </p:embeddedFont>
    <p:embeddedFont>
      <p:font typeface="Cambria Math" pitchFamily="18" charset="0"/>
      <p:regular r:id="rId45"/>
    </p:embeddedFont>
    <p:embeddedFont>
      <p:font typeface="Montserrat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1" autoAdjust="0"/>
    <p:restoredTop sz="94660"/>
  </p:normalViewPr>
  <p:slideViewPr>
    <p:cSldViewPr>
      <p:cViewPr>
        <p:scale>
          <a:sx n="80" d="100"/>
          <a:sy n="80" d="100"/>
        </p:scale>
        <p:origin x="-784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1.wdp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git-recogniz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REVIEW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PH" dirty="0" smtClean="0"/>
              <a:t>Training set, testing set, validation set</a:t>
            </a:r>
          </a:p>
          <a:p>
            <a:pPr marL="457200" indent="-457200">
              <a:buFontTx/>
              <a:buChar char="-"/>
            </a:pPr>
            <a:r>
              <a:rPr lang="en-PH" dirty="0" err="1" smtClean="0"/>
              <a:t>Overfitting</a:t>
            </a:r>
            <a:r>
              <a:rPr lang="en-PH" dirty="0" smtClean="0"/>
              <a:t>, </a:t>
            </a:r>
            <a:r>
              <a:rPr lang="en-PH" dirty="0" err="1" smtClean="0"/>
              <a:t>underfitting</a:t>
            </a:r>
            <a:endParaRPr lang="en-PH" dirty="0"/>
          </a:p>
        </p:txBody>
      </p:sp>
      <p:pic>
        <p:nvPicPr>
          <p:cNvPr id="3074" name="Picture 2" descr="https://cdn-images-1.medium.com/max/1080/1*tBErXYVvTw2jSUYK7thU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9742"/>
            <a:ext cx="742196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2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58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Overfitting in Decision Trees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4248472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ecursive algorithm 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keeps splitting until all subsets are pure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always classify training examples perfectly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Doesn’t work on new data</a:t>
            </a:r>
          </a:p>
          <a:p>
            <a:pPr marL="228600"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9" t="42169" r="4978" b="6890"/>
          <a:stretch/>
        </p:blipFill>
        <p:spPr bwMode="auto">
          <a:xfrm>
            <a:off x="4211960" y="1680588"/>
            <a:ext cx="4778269" cy="246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3420071" y="2810581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Accuracy</a:t>
            </a:r>
            <a:endParaRPr lang="en-PH" sz="1800" dirty="0">
              <a:latin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227934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Size of tree (number of nodes)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5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Avoid Overfitting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915566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Don’t grow a tree that is too large or has singleton subsets</a:t>
            </a:r>
          </a:p>
          <a:p>
            <a:pPr marL="715963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maximum tree depth, max no. of features, etc.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33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Avoid Overfitting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915566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Don’t grow a tree that is too large or has singleton subsets</a:t>
            </a:r>
          </a:p>
          <a:p>
            <a:pPr marL="715963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maximum tree depth, max no. of features, etc.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Remove nodes that are too specific to training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Grow tree, then prune</a:t>
            </a: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(based on validation set)</a:t>
            </a:r>
          </a:p>
          <a:p>
            <a:pPr marL="809625" lvl="0" indent="-268288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For each node:</a:t>
            </a:r>
          </a:p>
          <a:p>
            <a:pPr marL="1076325" lvl="0" indent="-2667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“pretend” remove node + all its children</a:t>
            </a:r>
          </a:p>
          <a:p>
            <a:pPr marL="1076325" lvl="0" indent="-2667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easure performance on validation set</a:t>
            </a:r>
          </a:p>
          <a:p>
            <a:pPr marL="884237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Remove nodes that give you the biggest improvement</a:t>
            </a:r>
          </a:p>
          <a:p>
            <a:pPr marL="884237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Repeat until further pruning is harmful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227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400" dirty="0" smtClean="0"/>
              <a:t>Pros and Cons</a:t>
            </a:r>
            <a:endParaRPr lang="en" sz="54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03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nterpretable; humans can easily understand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asily handles irrelevant attributes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asily handles missing data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Compact after pruning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Very fast at testing time (O(depth))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handle categorical and continuous data with ease</a:t>
            </a:r>
          </a:p>
          <a:p>
            <a:pPr marL="717550" lvl="0" indent="-35877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C4.5 is an extension of ID3 that handles continuous data and implements pruning</a:t>
            </a:r>
          </a:p>
        </p:txBody>
      </p:sp>
    </p:spTree>
    <p:extLst>
      <p:ext uri="{BB962C8B-B14F-4D97-AF65-F5344CB8AC3E}">
        <p14:creationId xmlns:p14="http://schemas.microsoft.com/office/powerpoint/2010/main" val="7819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701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862274"/>
            <a:ext cx="43924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Only Axis Aligned Splits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Greedy selection of best attribute</a:t>
            </a:r>
          </a:p>
          <a:p>
            <a:pPr marL="541338" lvl="0" indent="-18256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Does NOT always result in the optimal tree!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Finding the optimal tree would be too time consuming </a:t>
            </a:r>
          </a:p>
          <a:p>
            <a:pPr marL="715963" lvl="0" indent="-35877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exponentially many trees to compare</a:t>
            </a:r>
          </a:p>
          <a:p>
            <a:pPr marL="357188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Prone to Overfitting</a:t>
            </a:r>
          </a:p>
        </p:txBody>
      </p:sp>
      <p:pic>
        <p:nvPicPr>
          <p:cNvPr id="2050" name="Picture 2" descr="C:\Users\Issa Tingzon\Desktop\decision-tree-tutorial-animated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34730"/>
            <a:ext cx="4473724" cy="27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inearly separable dat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99" y="3181842"/>
            <a:ext cx="1974445" cy="17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RANDOM FORESTS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971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53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6" name="Shape 211"/>
          <p:cNvSpPr txBox="1">
            <a:spLocks/>
          </p:cNvSpPr>
          <p:nvPr/>
        </p:nvSpPr>
        <p:spPr>
          <a:xfrm>
            <a:off x="467544" y="2499742"/>
            <a:ext cx="5760640" cy="18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visitors were invited to guess the weight of an ox. 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5967"/>
            <a:ext cx="2016224" cy="9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x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00" y="2283717"/>
            <a:ext cx="2429256" cy="1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6" name="Shape 211"/>
          <p:cNvSpPr txBox="1">
            <a:spLocks/>
          </p:cNvSpPr>
          <p:nvPr/>
        </p:nvSpPr>
        <p:spPr>
          <a:xfrm>
            <a:off x="467544" y="2499742"/>
            <a:ext cx="5760640" cy="18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visitors were invited to guess the weight of an ox. 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Hundreds of people participated in this contest but no one individual  managed to guess the exact weight: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1,198 lbs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5967"/>
            <a:ext cx="2016224" cy="9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x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00" y="2283717"/>
            <a:ext cx="2429256" cy="1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74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Rationale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Combining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different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(poor) classifiers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exploit their individual advantages in order to achieve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 overall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performance that is better than by using each of them separately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0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Rationale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Combining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different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(poor) classifiers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exploit their individual advantages in order to achieve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 overall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performance that is better than by using each of them separately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Poor/Weak Learners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– models that are slightly better than random guessing (e.g. decision trees, perceptrons)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60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58775" indent="-17621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</a:t>
                </a:r>
                <a14:m>
                  <m:oMath xmlns:m="http://schemas.openxmlformats.org/officeDocument/2006/math">
                    <m:r>
                      <a:rPr lang="en" sz="2000" b="1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𝑲</m:t>
                    </m:r>
                  </m:oMath>
                </a14:m>
                <a:r>
                  <a:rPr lang="en" sz="20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different decision trees</a:t>
                </a:r>
              </a:p>
              <a:p>
                <a:pPr marL="998538" indent="-4572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Pick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(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𝑘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∈{1, …, 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𝐾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}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of training examples 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98538" indent="-4572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a full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(no pruning) </a:t>
                </a:r>
              </a:p>
              <a:p>
                <a:pPr marL="541338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on a subset of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from a total of </a:t>
                </a:r>
                <a14:m>
                  <m:oMath xmlns:m="http://schemas.openxmlformats.org/officeDocument/2006/math"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(</a:t>
                </a:r>
                <a14:m>
                  <m:oMath xmlns:m="http://schemas.openxmlformats.org/officeDocument/2006/math"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&lt;&lt; </m:t>
                    </m:r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</a:t>
                </a:r>
              </a:p>
              <a:p>
                <a:pPr marL="541338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compute gain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  <a:blipFill rotWithShape="1">
                <a:blip r:embed="rId4"/>
                <a:stretch>
                  <a:fillRect r="-2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6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58775" indent="-17621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</a:t>
                </a:r>
                <a14:m>
                  <m:oMath xmlns:m="http://schemas.openxmlformats.org/officeDocument/2006/math">
                    <m:r>
                      <a:rPr lang="en" sz="2000" b="1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𝑲</m:t>
                    </m:r>
                  </m:oMath>
                </a14:m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different decision trees</a:t>
                </a:r>
              </a:p>
              <a:p>
                <a:pPr marL="998538" indent="-4572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Pick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𝑘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∈{1, …,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𝐾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}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of training examples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98538" indent="-4572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a full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(no pruning) </a:t>
                </a:r>
              </a:p>
              <a:p>
                <a:pPr marL="541338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on a subset of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from a total of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(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&lt;&lt; </m:t>
                    </m:r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</a:t>
                </a:r>
              </a:p>
              <a:p>
                <a:pPr marL="541338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compute gain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525463" indent="-3429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Tx/>
                  <a:buChar char="-"/>
                </a:pP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Given a new data point </a:t>
                </a:r>
                <a14:m>
                  <m:oMath xmlns:m="http://schemas.openxmlformats.org/officeDocument/2006/math">
                    <m:r>
                      <a:rPr lang="en-PH" sz="2000" b="1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𝒙</m:t>
                    </m:r>
                  </m:oMath>
                </a14:m>
                <a:endParaRPr lang="en-PH" sz="2000" b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85838" indent="-4445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Classify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using each of the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…,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𝐾</m:t>
                        </m:r>
                      </m:sub>
                    </m:sSub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85838" indent="-4445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Use majority vote, i.e. which class was predicted most often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278" b="-60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4320480" cy="33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pic>
        <p:nvPicPr>
          <p:cNvPr id="5122" name="Picture 2" descr="alt tex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r="2457"/>
          <a:stretch/>
        </p:blipFill>
        <p:spPr bwMode="auto">
          <a:xfrm>
            <a:off x="2075290" y="1131590"/>
            <a:ext cx="4961614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Simple, but state-of-the-art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Image Classification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Object Tracking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Human/ Hand Pose Estimation</a:t>
            </a:r>
          </a:p>
          <a:p>
            <a:pPr marL="182562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etc.</a:t>
            </a:r>
          </a:p>
        </p:txBody>
      </p:sp>
    </p:spTree>
    <p:extLst>
      <p:ext uri="{BB962C8B-B14F-4D97-AF65-F5344CB8AC3E}">
        <p14:creationId xmlns:p14="http://schemas.microsoft.com/office/powerpoint/2010/main" val="15789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Why use Random Forest?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require almost no input preparation</a:t>
            </a:r>
          </a:p>
          <a:p>
            <a:pPr marL="715963" indent="-35877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can handle binary, categorical, numeric input without need for scaling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perform implicit feature selection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are quick to train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can be grown in parallel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-PH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85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Drawbacks of Random Forest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Model size can be </a:t>
            </a:r>
            <a:r>
              <a:rPr lang="en-PH" sz="24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huge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, and might be slow to evaluate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Black box? (Not to us anymore, at least!)</a:t>
            </a:r>
          </a:p>
        </p:txBody>
      </p:sp>
    </p:spTree>
    <p:extLst>
      <p:ext uri="{BB962C8B-B14F-4D97-AF65-F5344CB8AC3E}">
        <p14:creationId xmlns:p14="http://schemas.microsoft.com/office/powerpoint/2010/main" val="36782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301049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 smtClean="0"/>
              <a:t>Random Forest for MNIST Dataset</a:t>
            </a:r>
            <a:endParaRPr lang="en" sz="4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535353"/>
              </a:buClr>
              <a:buSzPct val="25000"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14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Kaggle Digit Recognizer 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229" y="1131590"/>
            <a:ext cx="7648310" cy="37977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https://www.kaggle.com/c/digit-recognizer</a:t>
            </a: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" name="AutoShape 2" descr="Image result for do your bes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Rectangle 2"/>
          <p:cNvSpPr/>
          <p:nvPr/>
        </p:nvSpPr>
        <p:spPr>
          <a:xfrm>
            <a:off x="35496" y="1848182"/>
            <a:ext cx="511256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latin typeface="Montserrat" charset="0"/>
              </a:rPr>
              <a:t>Join </a:t>
            </a:r>
            <a:r>
              <a:rPr lang="en-PH" sz="2400" dirty="0" err="1">
                <a:latin typeface="Montserrat" charset="0"/>
              </a:rPr>
              <a:t>Kaggle’s</a:t>
            </a:r>
            <a:r>
              <a:rPr lang="en-PH" sz="2400" dirty="0">
                <a:latin typeface="Montserrat" charset="0"/>
              </a:rPr>
              <a:t> digit recognizer competition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latin typeface="Montserrat" charset="0"/>
              </a:rPr>
              <a:t>Submit your predictions using Random Forest </a:t>
            </a:r>
            <a:r>
              <a:rPr lang="en-PH" sz="2400" dirty="0" smtClean="0">
                <a:latin typeface="Montserrat" charset="0"/>
              </a:rPr>
              <a:t>Classifier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err="1" smtClean="0">
                <a:latin typeface="Montserrat" charset="0"/>
              </a:rPr>
              <a:t>Pataasan</a:t>
            </a:r>
            <a:r>
              <a:rPr lang="en-PH" sz="2400" dirty="0" smtClean="0">
                <a:latin typeface="Montserrat" charset="0"/>
              </a:rPr>
              <a:t> </a:t>
            </a:r>
            <a:r>
              <a:rPr lang="en-PH" sz="2400" dirty="0" err="1" smtClean="0">
                <a:latin typeface="Montserrat" charset="0"/>
              </a:rPr>
              <a:t>ng</a:t>
            </a:r>
            <a:r>
              <a:rPr lang="en-PH" sz="2400" dirty="0" smtClean="0">
                <a:latin typeface="Montserrat" charset="0"/>
              </a:rPr>
              <a:t> score/rank!</a:t>
            </a:r>
            <a:endParaRPr lang="en-PH" sz="2400" dirty="0">
              <a:latin typeface="Montserrat" charset="0"/>
            </a:endParaRPr>
          </a:p>
        </p:txBody>
      </p:sp>
      <p:pic>
        <p:nvPicPr>
          <p:cNvPr id="2050" name="Picture 2" descr="Image result for machine learning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95686"/>
            <a:ext cx="2538001" cy="25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4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 in Python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0" y="1078298"/>
            <a:ext cx="91440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lang="en-PH" sz="20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scikit-learn’s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1800" dirty="0" err="1" smtClean="0">
                <a:latin typeface="Courier New" pitchFamily="49" charset="0"/>
                <a:cs typeface="Courier New" pitchFamily="49" charset="0"/>
              </a:rPr>
              <a:t>RandomForestClassifier</a:t>
            </a:r>
            <a:r>
              <a:rPr lang="en-PH" sz="1800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sym typeface="Montserrat"/>
              </a:rPr>
              <a:t>method</a:t>
            </a:r>
            <a:endParaRPr lang="en-PH" sz="2000" b="1" dirty="0" smtClean="0">
              <a:solidFill>
                <a:srgbClr val="535353"/>
              </a:solidFill>
              <a:latin typeface="Montserrat"/>
              <a:sym typeface="Montserrat"/>
            </a:endParaRP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Focus on optimizing parameters using cross validation</a:t>
            </a:r>
          </a:p>
          <a:p>
            <a:pPr marL="715963" indent="-358775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Try different values for parameters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n_estimator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, 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criterion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, etc.</a:t>
            </a:r>
          </a:p>
          <a:p>
            <a:pPr marL="715963" indent="-35877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For cross validation, use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and get the mean of the 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resulting cross 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validation 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scores</a:t>
            </a:r>
            <a:endParaRPr lang="en-PH" sz="2000" dirty="0" smtClean="0">
              <a:latin typeface="Montserrat" charset="0"/>
              <a:cs typeface="Courier New" pitchFamily="49" charset="0"/>
            </a:endParaRPr>
          </a:p>
          <a:p>
            <a:pPr marL="357188" indent="-174625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As you increase the number of trees, evaluation gets slower.</a:t>
            </a:r>
          </a:p>
          <a:p>
            <a:pPr marL="715963" indent="-35877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Parallelization might help to speed things up (hint: tweak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n_job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57188" indent="-17462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Feature </a:t>
            </a:r>
            <a:r>
              <a:rPr lang="en-PH" sz="2000" dirty="0" err="1" smtClean="0">
                <a:latin typeface="Montserrat" charset="0"/>
              </a:rPr>
              <a:t>binarization</a:t>
            </a:r>
            <a:r>
              <a:rPr lang="en-PH" sz="2000" dirty="0" smtClean="0">
                <a:latin typeface="Montserrat" charset="0"/>
              </a:rPr>
              <a:t> might also help.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-PH" sz="2400" dirty="0" smtClean="0"/>
              <a:t>Random Forests Video by </a:t>
            </a:r>
            <a:r>
              <a:rPr lang="en-PH" sz="2400" dirty="0" err="1"/>
              <a:t>S</a:t>
            </a:r>
            <a:r>
              <a:rPr lang="en-PH" sz="2400" dirty="0" err="1" smtClean="0"/>
              <a:t>iraj</a:t>
            </a:r>
            <a:r>
              <a:rPr lang="en-PH" sz="2400" dirty="0" smtClean="0"/>
              <a:t> </a:t>
            </a:r>
            <a:r>
              <a:rPr lang="en-PH" sz="2400" dirty="0" err="1" smtClean="0"/>
              <a:t>Raval</a:t>
            </a:r>
            <a:endParaRPr lang="en-PH" sz="2400" dirty="0" smtClean="0"/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1127</Words>
  <Application>Microsoft Office PowerPoint</Application>
  <PresentationFormat>On-screen Show (16:9)</PresentationFormat>
  <Paragraphs>174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Questrial</vt:lpstr>
      <vt:lpstr>Noto Symbol</vt:lpstr>
      <vt:lpstr>Courier New</vt:lpstr>
      <vt:lpstr>Wingdings</vt:lpstr>
      <vt:lpstr>Cambria Math</vt:lpstr>
      <vt:lpstr>Montserrat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REVIEW</vt:lpstr>
      <vt:lpstr>DECISION TREES</vt:lpstr>
      <vt:lpstr>Overfitting in Decision Trees</vt:lpstr>
      <vt:lpstr>Avoid Overfitting</vt:lpstr>
      <vt:lpstr>Avoid Overfitting</vt:lpstr>
      <vt:lpstr>Pros and Cons</vt:lpstr>
      <vt:lpstr>Pros</vt:lpstr>
      <vt:lpstr>Cons</vt:lpstr>
      <vt:lpstr>RANDOM FORESTS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Random Forest</vt:lpstr>
      <vt:lpstr>Random Forest</vt:lpstr>
      <vt:lpstr>Random Forest</vt:lpstr>
      <vt:lpstr>Random Forest</vt:lpstr>
      <vt:lpstr>Random Forest</vt:lpstr>
      <vt:lpstr>Why use Random Forest?</vt:lpstr>
      <vt:lpstr>Drawbacks of Random Forest</vt:lpstr>
      <vt:lpstr>Random Forest for MNIST Dataset</vt:lpstr>
      <vt:lpstr>Kaggle Digit Recognizer </vt:lpstr>
      <vt:lpstr>Random Forest in Python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212</cp:revision>
  <dcterms:modified xsi:type="dcterms:W3CDTF">2017-08-24T20:51:16Z</dcterms:modified>
</cp:coreProperties>
</file>